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 id="271" r:id="rId3"/>
    <p:sldId id="272" r:id="rId4"/>
    <p:sldId id="283" r:id="rId5"/>
    <p:sldId id="273" r:id="rId6"/>
    <p:sldId id="284" r:id="rId7"/>
    <p:sldId id="274" r:id="rId8"/>
    <p:sldId id="275" r:id="rId9"/>
    <p:sldId id="276" r:id="rId10"/>
    <p:sldId id="277" r:id="rId11"/>
    <p:sldId id="278" r:id="rId12"/>
    <p:sldId id="279" r:id="rId13"/>
    <p:sldId id="280" r:id="rId14"/>
    <p:sldId id="281" r:id="rId15"/>
    <p:sldId id="285" r:id="rId16"/>
    <p:sldId id="28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tableStyles" Target="tableStyle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s>
</file>

<file path=ppt/media/image1.jpeg>
</file>

<file path=ppt/media/image10.jpeg>
</file>

<file path=ppt/media/image11.jpeg>
</file>

<file path=ppt/media/image12.jpeg>
</file>

<file path=ppt/media/image13.png>
</file>

<file path=ppt/media/image14.svg>
</file>

<file path=ppt/media/image15.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83D70-91AA-429A-BD57-1CB6792B30EE}"/>
              </a:ext>
            </a:extLst>
          </p:cNvPr>
          <p:cNvSpPr>
            <a:spLocks noGrp="1"/>
          </p:cNvSpPr>
          <p:nvPr>
            <p:ph type="ctrTitle"/>
          </p:nvPr>
        </p:nvSpPr>
        <p:spPr>
          <a:xfrm>
            <a:off x="1088136" y="1078030"/>
            <a:ext cx="9288096" cy="2956718"/>
          </a:xfrm>
        </p:spPr>
        <p:txBody>
          <a:bodyPr anchor="t">
            <a:noAutofit/>
          </a:bodyPr>
          <a:lstStyle>
            <a:lvl1pPr algn="l">
              <a:defRPr sz="6600" cap="all" baseline="0"/>
            </a:lvl1pPr>
          </a:lstStyle>
          <a:p>
            <a:r>
              <a:rPr lang="en-US" dirty="0"/>
              <a:t>Click to edit Master title style</a:t>
            </a:r>
          </a:p>
        </p:txBody>
      </p:sp>
      <p:sp>
        <p:nvSpPr>
          <p:cNvPr id="3" name="Subtitle 2">
            <a:extLst>
              <a:ext uri="{FF2B5EF4-FFF2-40B4-BE49-F238E27FC236}">
                <a16:creationId xmlns:a16="http://schemas.microsoft.com/office/drawing/2014/main" id="{F065D245-B564-481D-A323-F73C5BCA8461}"/>
              </a:ext>
            </a:extLst>
          </p:cNvPr>
          <p:cNvSpPr>
            <a:spLocks noGrp="1"/>
          </p:cNvSpPr>
          <p:nvPr>
            <p:ph type="subTitle" idx="1"/>
          </p:nvPr>
        </p:nvSpPr>
        <p:spPr>
          <a:xfrm>
            <a:off x="1088136" y="4455621"/>
            <a:ext cx="9288096" cy="1435331"/>
          </a:xfrm>
        </p:spPr>
        <p:txBody>
          <a:bodyPr>
            <a:normAutofit/>
          </a:bodyPr>
          <a:lstStyle>
            <a:lvl1pPr marL="0" indent="0" algn="l">
              <a:lnSpc>
                <a:spcPct val="12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8E072EE-51B3-4C0C-A460-4684AB079301}"/>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5" name="Footer Placeholder 4">
            <a:extLst>
              <a:ext uri="{FF2B5EF4-FFF2-40B4-BE49-F238E27FC236}">
                <a16:creationId xmlns:a16="http://schemas.microsoft.com/office/drawing/2014/main" id="{011422A5-3076-413B-84CB-ED3BA4171C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267C68-40D5-477E-9DBC-C28FD4B1142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617940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C900-05BC-4021-B69F-2DAF974B7EF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F26E227-253A-44A0-9404-1CFD8CE41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FF5A02-0FC4-41C8-A13C-4C929B28846B}"/>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5" name="Footer Placeholder 4">
            <a:extLst>
              <a:ext uri="{FF2B5EF4-FFF2-40B4-BE49-F238E27FC236}">
                <a16:creationId xmlns:a16="http://schemas.microsoft.com/office/drawing/2014/main" id="{80459378-C430-49DB-B2D6-E32FBBCD4A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B9D57D-CB8E-4E67-AE2D-2790E2AA60CB}"/>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6480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2CF945-D70F-49C1-8CE5-5758C1166014}"/>
              </a:ext>
            </a:extLst>
          </p:cNvPr>
          <p:cNvSpPr>
            <a:spLocks noGrp="1"/>
          </p:cNvSpPr>
          <p:nvPr>
            <p:ph type="title" orient="vert"/>
          </p:nvPr>
        </p:nvSpPr>
        <p:spPr>
          <a:xfrm>
            <a:off x="9182100" y="1091381"/>
            <a:ext cx="2171700" cy="495336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C2FDB721-04AA-4330-8045-3F2D9BB4BC66}"/>
              </a:ext>
            </a:extLst>
          </p:cNvPr>
          <p:cNvSpPr>
            <a:spLocks noGrp="1"/>
          </p:cNvSpPr>
          <p:nvPr>
            <p:ph type="body" orient="vert" idx="1"/>
          </p:nvPr>
        </p:nvSpPr>
        <p:spPr>
          <a:xfrm>
            <a:off x="838200" y="1091381"/>
            <a:ext cx="8265340" cy="495336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F418C15-991C-4C71-8DCD-DB3B3888831F}"/>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5" name="Footer Placeholder 4">
            <a:extLst>
              <a:ext uri="{FF2B5EF4-FFF2-40B4-BE49-F238E27FC236}">
                <a16:creationId xmlns:a16="http://schemas.microsoft.com/office/drawing/2014/main" id="{F7728CC3-5830-4EFA-B28E-1648904DE1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DA91B6-E419-4483-9B66-3C758788BC48}"/>
              </a:ext>
            </a:extLst>
          </p:cNvPr>
          <p:cNvSpPr>
            <a:spLocks noGrp="1"/>
          </p:cNvSpPr>
          <p:nvPr>
            <p:ph type="sldNum" sz="quarter" idx="12"/>
          </p:nvPr>
        </p:nvSpPr>
        <p:spPr/>
        <p:txBody>
          <a:bodyPr/>
          <a:lstStyle/>
          <a:p>
            <a:fld id="{719D7796-F675-488F-AC46-C88938C80352}" type="slidenum">
              <a:rPr lang="en-US" smtClean="0"/>
              <a:t>‹#›</a:t>
            </a:fld>
            <a:endParaRPr lang="en-US"/>
          </a:p>
        </p:txBody>
      </p:sp>
      <p:cxnSp>
        <p:nvCxnSpPr>
          <p:cNvPr id="7" name="Straight Connector 6">
            <a:extLst>
              <a:ext uri="{FF2B5EF4-FFF2-40B4-BE49-F238E27FC236}">
                <a16:creationId xmlns:a16="http://schemas.microsoft.com/office/drawing/2014/main" id="{DE447C6A-78C3-4687-9A71-A05DBF6700DE}"/>
              </a:ext>
            </a:extLst>
          </p:cNvPr>
          <p:cNvCxnSpPr>
            <a:cxnSpLocks/>
          </p:cNvCxnSpPr>
          <p:nvPr/>
        </p:nvCxnSpPr>
        <p:spPr>
          <a:xfrm>
            <a:off x="11387805"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2055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EE2F5-9D3C-4BE7-9AD5-335B31CF2C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F98C4F-4BF6-47CF-ABEE-2B12748C4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539070-70D2-4DD1-A439-155343FE262E}"/>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5" name="Footer Placeholder 4">
            <a:extLst>
              <a:ext uri="{FF2B5EF4-FFF2-40B4-BE49-F238E27FC236}">
                <a16:creationId xmlns:a16="http://schemas.microsoft.com/office/drawing/2014/main" id="{6151AB30-CD74-471D-9FA6-ADC0C901E6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A137C4-F19E-4521-8DCB-4E0CF9CA319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512736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8007D-9B1D-4E2C-B38F-29C6820996DF}"/>
              </a:ext>
            </a:extLst>
          </p:cNvPr>
          <p:cNvSpPr>
            <a:spLocks noGrp="1"/>
          </p:cNvSpPr>
          <p:nvPr>
            <p:ph type="title"/>
          </p:nvPr>
        </p:nvSpPr>
        <p:spPr>
          <a:xfrm>
            <a:off x="1090940" y="1099127"/>
            <a:ext cx="9272260" cy="3472874"/>
          </a:xfrm>
        </p:spPr>
        <p:txBody>
          <a:bodyPr anchor="t">
            <a:normAutofit/>
          </a:bodyPr>
          <a:lstStyle>
            <a:lvl1pPr>
              <a:defRPr sz="40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960C51B-B525-4032-9D08-2978D7367BFF}"/>
              </a:ext>
            </a:extLst>
          </p:cNvPr>
          <p:cNvSpPr>
            <a:spLocks noGrp="1"/>
          </p:cNvSpPr>
          <p:nvPr>
            <p:ph type="body" idx="1"/>
          </p:nvPr>
        </p:nvSpPr>
        <p:spPr>
          <a:xfrm>
            <a:off x="1090939" y="4572000"/>
            <a:ext cx="9272262" cy="1320801"/>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408851-4DCC-447C-828A-5F7E66F7623D}"/>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5" name="Footer Placeholder 4">
            <a:extLst>
              <a:ext uri="{FF2B5EF4-FFF2-40B4-BE49-F238E27FC236}">
                <a16:creationId xmlns:a16="http://schemas.microsoft.com/office/drawing/2014/main" id="{4C094542-CAEF-4D6C-BE6A-BC100F0590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8BDE40-8468-4051-9703-B751608AAF9D}"/>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62648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BF7AE-3892-4896-8C15-7A35A41EFD9C}"/>
              </a:ext>
            </a:extLst>
          </p:cNvPr>
          <p:cNvSpPr>
            <a:spLocks noGrp="1"/>
          </p:cNvSpPr>
          <p:nvPr>
            <p:ph type="title"/>
          </p:nvPr>
        </p:nvSpPr>
        <p:spPr>
          <a:xfrm>
            <a:off x="1088136" y="1088136"/>
            <a:ext cx="9890066" cy="1294228"/>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2FD9A26-86F1-4817-B243-4DE63B4F182F}"/>
              </a:ext>
            </a:extLst>
          </p:cNvPr>
          <p:cNvSpPr>
            <a:spLocks noGrp="1"/>
          </p:cNvSpPr>
          <p:nvPr>
            <p:ph sz="half" idx="1"/>
          </p:nvPr>
        </p:nvSpPr>
        <p:spPr>
          <a:xfrm>
            <a:off x="1082185" y="2440568"/>
            <a:ext cx="4841505" cy="38012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D454BF9B-EA16-48C8-96B9-7A66051BE768}"/>
              </a:ext>
            </a:extLst>
          </p:cNvPr>
          <p:cNvSpPr>
            <a:spLocks noGrp="1"/>
          </p:cNvSpPr>
          <p:nvPr>
            <p:ph sz="half" idx="2"/>
          </p:nvPr>
        </p:nvSpPr>
        <p:spPr>
          <a:xfrm>
            <a:off x="6172200" y="2440568"/>
            <a:ext cx="4806002" cy="3801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6E2D9F-1FCE-4A1C-996E-DB05777A8994}"/>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6" name="Footer Placeholder 5">
            <a:extLst>
              <a:ext uri="{FF2B5EF4-FFF2-40B4-BE49-F238E27FC236}">
                <a16:creationId xmlns:a16="http://schemas.microsoft.com/office/drawing/2014/main" id="{40629E05-3F6C-40BF-9324-118588B6CA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9BE013-C5C0-4CBD-982E-36F037F7366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4251059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ED885-5FE5-4407-BE4D-FAD01C40A905}"/>
              </a:ext>
            </a:extLst>
          </p:cNvPr>
          <p:cNvSpPr>
            <a:spLocks noGrp="1"/>
          </p:cNvSpPr>
          <p:nvPr>
            <p:ph type="title"/>
          </p:nvPr>
        </p:nvSpPr>
        <p:spPr>
          <a:xfrm>
            <a:off x="1090940" y="1084333"/>
            <a:ext cx="9949455" cy="83885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E322A77-C134-4857-83E5-51217D3C29FB}"/>
              </a:ext>
            </a:extLst>
          </p:cNvPr>
          <p:cNvSpPr>
            <a:spLocks noGrp="1"/>
          </p:cNvSpPr>
          <p:nvPr>
            <p:ph type="body" idx="1"/>
          </p:nvPr>
        </p:nvSpPr>
        <p:spPr>
          <a:xfrm>
            <a:off x="1092088" y="1923190"/>
            <a:ext cx="4816475"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A4ECBFE-C62C-471B-BFE4-1272EAC3479D}"/>
              </a:ext>
            </a:extLst>
          </p:cNvPr>
          <p:cNvSpPr>
            <a:spLocks noGrp="1"/>
          </p:cNvSpPr>
          <p:nvPr>
            <p:ph sz="half" idx="2"/>
          </p:nvPr>
        </p:nvSpPr>
        <p:spPr>
          <a:xfrm>
            <a:off x="1092088" y="2825791"/>
            <a:ext cx="4816475" cy="3363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710AFC6-F407-4F35-BD37-B32F9B4036D0}"/>
              </a:ext>
            </a:extLst>
          </p:cNvPr>
          <p:cNvSpPr>
            <a:spLocks noGrp="1"/>
          </p:cNvSpPr>
          <p:nvPr>
            <p:ph type="body" sz="quarter" idx="3"/>
          </p:nvPr>
        </p:nvSpPr>
        <p:spPr>
          <a:xfrm>
            <a:off x="6215482" y="1923190"/>
            <a:ext cx="4824913"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8D60D5-0F83-46CB-92F3-849FC08E6E92}"/>
              </a:ext>
            </a:extLst>
          </p:cNvPr>
          <p:cNvSpPr>
            <a:spLocks noGrp="1"/>
          </p:cNvSpPr>
          <p:nvPr>
            <p:ph sz="quarter" idx="4"/>
          </p:nvPr>
        </p:nvSpPr>
        <p:spPr>
          <a:xfrm>
            <a:off x="6215482" y="2825791"/>
            <a:ext cx="4824913" cy="3363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5AE694-5CA0-48DA-90D3-EC42BD1D86C1}"/>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8" name="Footer Placeholder 7">
            <a:extLst>
              <a:ext uri="{FF2B5EF4-FFF2-40B4-BE49-F238E27FC236}">
                <a16:creationId xmlns:a16="http://schemas.microsoft.com/office/drawing/2014/main" id="{F340A80D-4CCB-4899-9E1D-A5967F4E64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753A9D-469A-4ED9-99A1-7E4B115F893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310966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7C91E-0A11-4E5D-9B8D-5316E73A2D58}"/>
              </a:ext>
            </a:extLst>
          </p:cNvPr>
          <p:cNvSpPr>
            <a:spLocks noGrp="1"/>
          </p:cNvSpPr>
          <p:nvPr>
            <p:ph type="title"/>
          </p:nvPr>
        </p:nvSpPr>
        <p:spPr/>
        <p:txBody>
          <a:bodyPr/>
          <a:lstStyle>
            <a:lvl1pPr>
              <a:defRPr cap="all" baseline="0"/>
            </a:lvl1pPr>
          </a:lstStyle>
          <a:p>
            <a:r>
              <a:rPr lang="en-US" dirty="0"/>
              <a:t>Click to edit Master title style</a:t>
            </a:r>
          </a:p>
        </p:txBody>
      </p:sp>
      <p:sp>
        <p:nvSpPr>
          <p:cNvPr id="3" name="Date Placeholder 2">
            <a:extLst>
              <a:ext uri="{FF2B5EF4-FFF2-40B4-BE49-F238E27FC236}">
                <a16:creationId xmlns:a16="http://schemas.microsoft.com/office/drawing/2014/main" id="{A1B8A8D1-71AD-4F9F-B393-9EED83FEF003}"/>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4" name="Footer Placeholder 3">
            <a:extLst>
              <a:ext uri="{FF2B5EF4-FFF2-40B4-BE49-F238E27FC236}">
                <a16:creationId xmlns:a16="http://schemas.microsoft.com/office/drawing/2014/main" id="{D7E36922-9A4C-453D-9B70-0C3A70281C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5AAEF2-65DC-4E28-9AA4-5115ACB074CC}"/>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344611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48B02B-A32A-4383-BBC7-0C383390A96F}"/>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3" name="Footer Placeholder 2">
            <a:extLst>
              <a:ext uri="{FF2B5EF4-FFF2-40B4-BE49-F238E27FC236}">
                <a16:creationId xmlns:a16="http://schemas.microsoft.com/office/drawing/2014/main" id="{FCFF7E77-47E0-4F9E-9148-8D0C59C0CF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8005A2-ECF0-4759-A17B-FDECE80683F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088961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1DD4B-5676-477E-8C52-4C1CF160FCDE}"/>
              </a:ext>
            </a:extLst>
          </p:cNvPr>
          <p:cNvSpPr>
            <a:spLocks noGrp="1"/>
          </p:cNvSpPr>
          <p:nvPr>
            <p:ph type="title"/>
          </p:nvPr>
        </p:nvSpPr>
        <p:spPr>
          <a:xfrm>
            <a:off x="1090940" y="1094448"/>
            <a:ext cx="3785860" cy="1554362"/>
          </a:xfrm>
        </p:spPr>
        <p:txBody>
          <a:bodyPr anchor="t">
            <a:normAutofit/>
          </a:bodyPr>
          <a:lstStyle>
            <a:lvl1pPr>
              <a:defRPr sz="2800" cap="all" baseline="0"/>
            </a:lvl1pPr>
          </a:lstStyle>
          <a:p>
            <a:r>
              <a:rPr lang="en-US" dirty="0"/>
              <a:t>Click to edit Master title style</a:t>
            </a:r>
          </a:p>
        </p:txBody>
      </p:sp>
      <p:sp>
        <p:nvSpPr>
          <p:cNvPr id="3" name="Content Placeholder 2">
            <a:extLst>
              <a:ext uri="{FF2B5EF4-FFF2-40B4-BE49-F238E27FC236}">
                <a16:creationId xmlns:a16="http://schemas.microsoft.com/office/drawing/2014/main" id="{4B5A3E63-EB15-4D82-BF2B-36BB030C430D}"/>
              </a:ext>
            </a:extLst>
          </p:cNvPr>
          <p:cNvSpPr>
            <a:spLocks noGrp="1"/>
          </p:cNvSpPr>
          <p:nvPr>
            <p:ph idx="1"/>
          </p:nvPr>
        </p:nvSpPr>
        <p:spPr>
          <a:xfrm>
            <a:off x="5524500" y="922689"/>
            <a:ext cx="5486002"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CBE994E-BAB7-43DC-A0E4-C779CF2A33D5}"/>
              </a:ext>
            </a:extLst>
          </p:cNvPr>
          <p:cNvSpPr>
            <a:spLocks noGrp="1"/>
          </p:cNvSpPr>
          <p:nvPr>
            <p:ph type="body" sz="half" idx="2"/>
          </p:nvPr>
        </p:nvSpPr>
        <p:spPr>
          <a:xfrm>
            <a:off x="1090940" y="2701254"/>
            <a:ext cx="3785860" cy="316773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FAAA-1B70-42AA-ADCC-F49B58132654}"/>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6" name="Footer Placeholder 5">
            <a:extLst>
              <a:ext uri="{FF2B5EF4-FFF2-40B4-BE49-F238E27FC236}">
                <a16:creationId xmlns:a16="http://schemas.microsoft.com/office/drawing/2014/main" id="{E4C7B6CC-1C13-4F34-AC86-CCD442C8C3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F1B638-9061-41AD-AF47-73A4AF8B781A}"/>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022660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3C43-1676-4A29-83F9-D788ED2E71E9}"/>
              </a:ext>
            </a:extLst>
          </p:cNvPr>
          <p:cNvSpPr>
            <a:spLocks noGrp="1"/>
          </p:cNvSpPr>
          <p:nvPr>
            <p:ph type="title"/>
          </p:nvPr>
        </p:nvSpPr>
        <p:spPr>
          <a:xfrm>
            <a:off x="1090940" y="1097280"/>
            <a:ext cx="3785860" cy="1559740"/>
          </a:xfrm>
        </p:spPr>
        <p:txBody>
          <a:bodyPr anchor="t">
            <a:normAutofit/>
          </a:bodyPr>
          <a:lstStyle>
            <a:lvl1pPr>
              <a:defRPr sz="2800" cap="all"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214A903-97C7-4349-B8CE-1BBED1942E3B}"/>
              </a:ext>
            </a:extLst>
          </p:cNvPr>
          <p:cNvSpPr>
            <a:spLocks noGrp="1"/>
          </p:cNvSpPr>
          <p:nvPr>
            <p:ph type="pic" idx="1"/>
          </p:nvPr>
        </p:nvSpPr>
        <p:spPr>
          <a:xfrm>
            <a:off x="5524500" y="1143000"/>
            <a:ext cx="54864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BF0A9F58-4AEB-4286-98F7-3C77AA913BE8}"/>
              </a:ext>
            </a:extLst>
          </p:cNvPr>
          <p:cNvSpPr>
            <a:spLocks noGrp="1"/>
          </p:cNvSpPr>
          <p:nvPr>
            <p:ph type="body" sz="half" idx="2"/>
          </p:nvPr>
        </p:nvSpPr>
        <p:spPr>
          <a:xfrm>
            <a:off x="1090940" y="2697480"/>
            <a:ext cx="3785860" cy="309342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F55A58-F085-4500-AF61-045B12C8F41E}"/>
              </a:ext>
            </a:extLst>
          </p:cNvPr>
          <p:cNvSpPr>
            <a:spLocks noGrp="1"/>
          </p:cNvSpPr>
          <p:nvPr>
            <p:ph type="dt" sz="half" idx="10"/>
          </p:nvPr>
        </p:nvSpPr>
        <p:spPr/>
        <p:txBody>
          <a:bodyPr/>
          <a:lstStyle/>
          <a:p>
            <a:fld id="{A1E45834-53BD-4C8F-B791-CD5378F4150E}" type="datetimeFigureOut">
              <a:rPr lang="en-US" smtClean="0"/>
              <a:t>9/19/2023</a:t>
            </a:fld>
            <a:endParaRPr lang="en-US"/>
          </a:p>
        </p:txBody>
      </p:sp>
      <p:sp>
        <p:nvSpPr>
          <p:cNvPr id="6" name="Footer Placeholder 5">
            <a:extLst>
              <a:ext uri="{FF2B5EF4-FFF2-40B4-BE49-F238E27FC236}">
                <a16:creationId xmlns:a16="http://schemas.microsoft.com/office/drawing/2014/main" id="{E9936470-561D-49AE-AC84-B79D483FDA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EF2BE2-DF21-4683-9D5F-849A525FD5C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02103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4438DC-3CEE-4170-9B1C-BAC05CD8C3B5}"/>
              </a:ext>
            </a:extLst>
          </p:cNvPr>
          <p:cNvSpPr>
            <a:spLocks noGrp="1"/>
          </p:cNvSpPr>
          <p:nvPr>
            <p:ph type="title"/>
          </p:nvPr>
        </p:nvSpPr>
        <p:spPr>
          <a:xfrm>
            <a:off x="1088136" y="1090245"/>
            <a:ext cx="9922764" cy="129422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C19D24-DCBE-47F9-8B85-8A118B02B3C9}"/>
              </a:ext>
            </a:extLst>
          </p:cNvPr>
          <p:cNvSpPr>
            <a:spLocks noGrp="1"/>
          </p:cNvSpPr>
          <p:nvPr>
            <p:ph type="body" idx="1"/>
          </p:nvPr>
        </p:nvSpPr>
        <p:spPr>
          <a:xfrm>
            <a:off x="1088136" y="2447778"/>
            <a:ext cx="9922764" cy="38387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34F5788-BDCE-49E2-80AE-31C739C6A0CE}"/>
              </a:ext>
            </a:extLst>
          </p:cNvPr>
          <p:cNvSpPr>
            <a:spLocks noGrp="1"/>
          </p:cNvSpPr>
          <p:nvPr>
            <p:ph type="dt" sz="half" idx="2"/>
          </p:nvPr>
        </p:nvSpPr>
        <p:spPr>
          <a:xfrm>
            <a:off x="7315200" y="6389688"/>
            <a:ext cx="3695302" cy="365125"/>
          </a:xfrm>
          <a:prstGeom prst="rect">
            <a:avLst/>
          </a:prstGeom>
        </p:spPr>
        <p:txBody>
          <a:bodyPr vert="horz" lIns="91440" tIns="45720" rIns="91440" bIns="45720" rtlCol="0" anchor="ctr"/>
          <a:lstStyle>
            <a:lvl1pPr algn="l">
              <a:defRPr sz="900">
                <a:solidFill>
                  <a:schemeClr val="tx1"/>
                </a:solidFill>
              </a:defRPr>
            </a:lvl1pPr>
          </a:lstStyle>
          <a:p>
            <a:fld id="{A1E45834-53BD-4C8F-B791-CD5378F4150E}" type="datetimeFigureOut">
              <a:rPr lang="en-US" smtClean="0"/>
              <a:t>9/19/2023</a:t>
            </a:fld>
            <a:endParaRPr lang="en-US"/>
          </a:p>
        </p:txBody>
      </p:sp>
      <p:sp>
        <p:nvSpPr>
          <p:cNvPr id="5" name="Footer Placeholder 4">
            <a:extLst>
              <a:ext uri="{FF2B5EF4-FFF2-40B4-BE49-F238E27FC236}">
                <a16:creationId xmlns:a16="http://schemas.microsoft.com/office/drawing/2014/main" id="{FD1D5844-8163-4D82-BEFC-BC2D8D511B7E}"/>
              </a:ext>
            </a:extLst>
          </p:cNvPr>
          <p:cNvSpPr>
            <a:spLocks noGrp="1"/>
          </p:cNvSpPr>
          <p:nvPr>
            <p:ph type="ftr" sz="quarter" idx="3"/>
          </p:nvPr>
        </p:nvSpPr>
        <p:spPr>
          <a:xfrm>
            <a:off x="1090940" y="6389688"/>
            <a:ext cx="4433560"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22698A50-C435-4220-82C6-C8D62A7C9EB0}"/>
              </a:ext>
            </a:extLst>
          </p:cNvPr>
          <p:cNvSpPr>
            <a:spLocks noGrp="1"/>
          </p:cNvSpPr>
          <p:nvPr>
            <p:ph type="sldNum" sz="quarter" idx="4"/>
          </p:nvPr>
        </p:nvSpPr>
        <p:spPr>
          <a:xfrm>
            <a:off x="10983190" y="6389688"/>
            <a:ext cx="940296" cy="365125"/>
          </a:xfrm>
          <a:prstGeom prst="rect">
            <a:avLst/>
          </a:prstGeom>
        </p:spPr>
        <p:txBody>
          <a:bodyPr vert="horz" lIns="91440" tIns="45720" rIns="91440" bIns="45720" rtlCol="0" anchor="ctr"/>
          <a:lstStyle>
            <a:lvl1pPr algn="r">
              <a:defRPr sz="900">
                <a:solidFill>
                  <a:schemeClr val="tx1"/>
                </a:solidFill>
              </a:defRPr>
            </a:lvl1pPr>
          </a:lstStyle>
          <a:p>
            <a:fld id="{719D7796-F675-488F-AC46-C88938C80352}" type="slidenum">
              <a:rPr lang="en-US" smtClean="0"/>
              <a:t>‹#›</a:t>
            </a:fld>
            <a:endParaRPr lang="en-US"/>
          </a:p>
        </p:txBody>
      </p:sp>
      <p:cxnSp>
        <p:nvCxnSpPr>
          <p:cNvPr id="28" name="Straight Connector 27">
            <a:extLst>
              <a:ext uri="{FF2B5EF4-FFF2-40B4-BE49-F238E27FC236}">
                <a16:creationId xmlns:a16="http://schemas.microsoft.com/office/drawing/2014/main" id="{D8689CE0-64D2-447C-9C1F-872D111D8AC3}"/>
              </a:ext>
            </a:extLst>
          </p:cNvPr>
          <p:cNvCxnSpPr>
            <a:cxnSpLocks/>
          </p:cNvCxnSpPr>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53761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400" b="1" kern="1200" cap="none"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Neue Haas Grotesk Text Pro" panose="020B0504020202020204" pitchFamily="34" charset="0"/>
        <a:buChar char="-"/>
        <a:defRPr sz="1800" kern="1200">
          <a:solidFill>
            <a:schemeClr val="tx1"/>
          </a:solidFill>
          <a:latin typeface="+mn-lt"/>
          <a:ea typeface="+mn-ea"/>
          <a:cs typeface="+mn-cs"/>
        </a:defRPr>
      </a:lvl1pPr>
      <a:lvl2pPr marL="502920" indent="-228600" algn="l" defTabSz="914400" rtl="0" eaLnBrk="1" latinLnBrk="0" hangingPunct="1">
        <a:lnSpc>
          <a:spcPct val="130000"/>
        </a:lnSpc>
        <a:spcBef>
          <a:spcPts val="500"/>
        </a:spcBef>
        <a:buFont typeface="Neue Haas Grotesk Text Pro" panose="020B05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Font typeface="Neue Haas Grotesk Text Pro" panose="020B05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pos="744">
          <p15:clr>
            <a:srgbClr val="F26B43"/>
          </p15:clr>
        </p15:guide>
        <p15:guide id="6" pos="360">
          <p15:clr>
            <a:srgbClr val="F26B43"/>
          </p15:clr>
        </p15:guide>
        <p15:guide id="8" pos="6936">
          <p15:clr>
            <a:srgbClr val="F26B43"/>
          </p15:clr>
        </p15:guide>
        <p15:guide id="10" orient="horz" pos="720">
          <p15:clr>
            <a:srgbClr val="F26B43"/>
          </p15:clr>
        </p15:guide>
        <p15:guide id="14" pos="6528">
          <p15:clr>
            <a:srgbClr val="F26B43"/>
          </p15:clr>
        </p15:guide>
        <p15:guide id="22" orient="horz" pos="3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0.jpe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image" Target="../media/image11.jpe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image" Target="../media/image12.jpe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3" Type="http://schemas.openxmlformats.org/officeDocument/2006/relationships/image" Target="../media/image14.svg" /><Relationship Id="rId2" Type="http://schemas.openxmlformats.org/officeDocument/2006/relationships/image" Target="../media/image13.png"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image" Target="../media/image15.jpeg" /><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7F4A8A-7B54-4D8D-933A-8921996A0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68818" y="1076635"/>
            <a:ext cx="6859225" cy="3495365"/>
          </a:xfrm>
        </p:spPr>
        <p:txBody>
          <a:bodyPr anchor="t">
            <a:normAutofit/>
          </a:bodyPr>
          <a:lstStyle/>
          <a:p>
            <a:r>
              <a:rPr lang="en-US" sz="5000" dirty="0"/>
              <a:t>CRITICALLY ENDANGERED AND ENDANGERED SPECIES </a:t>
            </a:r>
          </a:p>
        </p:txBody>
      </p:sp>
      <p:cxnSp>
        <p:nvCxnSpPr>
          <p:cNvPr id="11" name="Straight Connector 10">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207120"/>
            <a:ext cx="804195" cy="0"/>
          </a:xfrm>
          <a:prstGeom prst="line">
            <a:avLst/>
          </a:prstGeom>
          <a:ln w="123825">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C3A43959-01BD-E4AD-99C4-DA10E5915300}"/>
              </a:ext>
            </a:extLst>
          </p:cNvPr>
          <p:cNvPicPr>
            <a:picLocks noChangeAspect="1"/>
          </p:cNvPicPr>
          <p:nvPr/>
        </p:nvPicPr>
        <p:blipFill rotWithShape="1">
          <a:blip r:embed="rId2"/>
          <a:srcRect l="11701" r="37000"/>
          <a:stretch/>
        </p:blipFill>
        <p:spPr>
          <a:xfrm>
            <a:off x="8532727" y="1"/>
            <a:ext cx="3659274" cy="6857999"/>
          </a:xfrm>
          <a:prstGeom prst="rect">
            <a:avLst/>
          </a:prstGeom>
        </p:spPr>
      </p:pic>
      <p:sp>
        <p:nvSpPr>
          <p:cNvPr id="4" name="TextBox 3">
            <a:extLst>
              <a:ext uri="{FF2B5EF4-FFF2-40B4-BE49-F238E27FC236}">
                <a16:creationId xmlns:a16="http://schemas.microsoft.com/office/drawing/2014/main" id="{47CB13A3-90E7-4E18-0B7C-376A2C02DA0F}"/>
              </a:ext>
            </a:extLst>
          </p:cNvPr>
          <p:cNvSpPr txBox="1"/>
          <p:nvPr/>
        </p:nvSpPr>
        <p:spPr>
          <a:xfrm>
            <a:off x="4754349" y="4904202"/>
            <a:ext cx="3930209" cy="1754326"/>
          </a:xfrm>
          <a:prstGeom prst="rect">
            <a:avLst/>
          </a:prstGeom>
          <a:noFill/>
        </p:spPr>
        <p:txBody>
          <a:bodyPr wrap="square" rtlCol="0">
            <a:spAutoFit/>
          </a:bodyPr>
          <a:lstStyle/>
          <a:p>
            <a:pPr algn="l"/>
            <a:r>
              <a:rPr lang="en-IN" dirty="0"/>
              <a:t>SUBMITTED BY</a:t>
            </a:r>
          </a:p>
          <a:p>
            <a:pPr algn="l"/>
            <a:r>
              <a:rPr lang="en-IN" dirty="0"/>
              <a:t>             ANGELINE RESHMA</a:t>
            </a:r>
          </a:p>
          <a:p>
            <a:pPr algn="l"/>
            <a:r>
              <a:rPr lang="en-IN" dirty="0"/>
              <a:t>             SHANMATHI. K</a:t>
            </a:r>
          </a:p>
          <a:p>
            <a:pPr algn="l"/>
            <a:r>
              <a:rPr lang="en-IN" dirty="0"/>
              <a:t>             JEEVAPRIYADHARSHINI </a:t>
            </a:r>
          </a:p>
          <a:p>
            <a:pPr algn="l"/>
            <a:r>
              <a:rPr lang="en-IN" dirty="0"/>
              <a:t>             SHARMA. C</a:t>
            </a:r>
          </a:p>
          <a:p>
            <a:pPr algn="l"/>
            <a:r>
              <a:rPr lang="en-IN" dirty="0"/>
              <a:t>             ADITHYAN VINOD </a:t>
            </a:r>
            <a:endParaRPr lang="en-US" dirty="0"/>
          </a:p>
        </p:txBody>
      </p:sp>
    </p:spTree>
    <p:extLst>
      <p:ext uri="{BB962C8B-B14F-4D97-AF65-F5344CB8AC3E}">
        <p14:creationId xmlns:p14="http://schemas.microsoft.com/office/powerpoint/2010/main" val="7336098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5100"/>
              <a:t>COLOR CODING IN RED DATA BOOK</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r>
              <a:rPr lang="en-US" dirty="0"/>
              <a:t>Grey colour indicates those species that are classified as vulnerable, endangered or rare but sufficient information is not available about these species.White colour represents all rare species which are not evaluated.</a:t>
            </a:r>
          </a:p>
        </p:txBody>
      </p:sp>
      <p:pic>
        <p:nvPicPr>
          <p:cNvPr id="6" name="Picture 5" descr="Close-up of open book against blurred bookshelf background">
            <a:extLst>
              <a:ext uri="{FF2B5EF4-FFF2-40B4-BE49-F238E27FC236}">
                <a16:creationId xmlns:a16="http://schemas.microsoft.com/office/drawing/2014/main" id="{7189CFCF-0F7B-BD2D-DF16-7EE9FA288397}"/>
              </a:ext>
            </a:extLst>
          </p:cNvPr>
          <p:cNvPicPr>
            <a:picLocks noChangeAspect="1"/>
          </p:cNvPicPr>
          <p:nvPr/>
        </p:nvPicPr>
        <p:blipFill rotWithShape="1">
          <a:blip r:embed="rId2"/>
          <a:srcRect l="37719" r="26732" b="-3"/>
          <a:stretch/>
        </p:blipFill>
        <p:spPr>
          <a:xfrm>
            <a:off x="8534400" y="10"/>
            <a:ext cx="3657601" cy="6857990"/>
          </a:xfrm>
          <a:prstGeom prst="rect">
            <a:avLst/>
          </a:prstGeom>
        </p:spPr>
      </p:pic>
    </p:spTree>
    <p:extLst>
      <p:ext uri="{BB962C8B-B14F-4D97-AF65-F5344CB8AC3E}">
        <p14:creationId xmlns:p14="http://schemas.microsoft.com/office/powerpoint/2010/main" val="2149778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4700"/>
              <a:t>WHY SPECIES BECOMING ENDANGERED?</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lnSpc>
                <a:spcPct val="120000"/>
              </a:lnSpc>
            </a:pPr>
            <a:r>
              <a:rPr lang="en-US" sz="1300" dirty="0"/>
              <a:t>An endangered species is a type of organism that is threatened by extinction. Species become endangered for two main reasons: loss of habitat and loss of genetic variation.</a:t>
            </a:r>
          </a:p>
          <a:p>
            <a:pPr lvl="0">
              <a:lnSpc>
                <a:spcPct val="120000"/>
              </a:lnSpc>
            </a:pPr>
            <a:r>
              <a:rPr lang="en-US" sz="1300" dirty="0"/>
              <a:t>Loss of Habitat </a:t>
            </a:r>
          </a:p>
          <a:p>
            <a:pPr lvl="0">
              <a:lnSpc>
                <a:spcPct val="120000"/>
              </a:lnSpc>
            </a:pPr>
            <a:r>
              <a:rPr lang="en-US" sz="1300" dirty="0"/>
              <a:t>A loss of habitat can happen naturally. Dinosaurs, for instance, lost their habitat about 65 million years ago. The hot, dry climate of the Cretaceous period changed very quickly, most likely because of an asteroid striking the Earth. The impact of the asteroid forced debris into the atmosphere, reducing the amount of heat and light that reached Earth’s surface. The dinosaurs were unable to adapt to this new, cooler habitat. Dinosaurs became endangered, then extinct.</a:t>
            </a:r>
          </a:p>
        </p:txBody>
      </p:sp>
      <p:pic>
        <p:nvPicPr>
          <p:cNvPr id="6" name="Picture 5" descr="A closeup of hand that is feeding an elephant">
            <a:extLst>
              <a:ext uri="{FF2B5EF4-FFF2-40B4-BE49-F238E27FC236}">
                <a16:creationId xmlns:a16="http://schemas.microsoft.com/office/drawing/2014/main" id="{A43EF01A-835F-5741-BD55-9C960D327259}"/>
              </a:ext>
            </a:extLst>
          </p:cNvPr>
          <p:cNvPicPr>
            <a:picLocks noChangeAspect="1"/>
          </p:cNvPicPr>
          <p:nvPr/>
        </p:nvPicPr>
        <p:blipFill rotWithShape="1">
          <a:blip r:embed="rId2"/>
          <a:srcRect l="37823" r="29835" b="5"/>
          <a:stretch/>
        </p:blipFill>
        <p:spPr>
          <a:xfrm>
            <a:off x="8534400" y="10"/>
            <a:ext cx="3657601" cy="6857990"/>
          </a:xfrm>
          <a:prstGeom prst="rect">
            <a:avLst/>
          </a:prstGeom>
        </p:spPr>
      </p:pic>
    </p:spTree>
    <p:extLst>
      <p:ext uri="{BB962C8B-B14F-4D97-AF65-F5344CB8AC3E}">
        <p14:creationId xmlns:p14="http://schemas.microsoft.com/office/powerpoint/2010/main" val="443498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4700"/>
              <a:t>WHY SPECIES BECOMING ENDANGERED?</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r>
              <a:rPr lang="en-US" dirty="0"/>
              <a:t>Loss of Genetic Variation </a:t>
            </a:r>
          </a:p>
          <a:p>
            <a:pPr lvl="0"/>
            <a:r>
              <a:rPr lang="en-US" dirty="0"/>
              <a:t>Genetic variation is the diversity found within a species. It’s why human beings may have blond, red, brown, or black hair. Genetic variation allows species to adapt to changes in the environment. Usually, the greater the population of a species, the greater its genetic variation.</a:t>
            </a:r>
          </a:p>
        </p:txBody>
      </p:sp>
      <p:pic>
        <p:nvPicPr>
          <p:cNvPr id="6" name="Picture 5" descr="Pattern created by river delta taken from above">
            <a:extLst>
              <a:ext uri="{FF2B5EF4-FFF2-40B4-BE49-F238E27FC236}">
                <a16:creationId xmlns:a16="http://schemas.microsoft.com/office/drawing/2014/main" id="{223E6F87-0B72-F795-F2E8-932B907952EE}"/>
              </a:ext>
            </a:extLst>
          </p:cNvPr>
          <p:cNvPicPr>
            <a:picLocks noChangeAspect="1"/>
          </p:cNvPicPr>
          <p:nvPr/>
        </p:nvPicPr>
        <p:blipFill rotWithShape="1">
          <a:blip r:embed="rId2"/>
          <a:srcRect l="28388" r="31667" b="8"/>
          <a:stretch/>
        </p:blipFill>
        <p:spPr>
          <a:xfrm>
            <a:off x="8534400" y="10"/>
            <a:ext cx="3657601" cy="6857990"/>
          </a:xfrm>
          <a:prstGeom prst="rect">
            <a:avLst/>
          </a:prstGeom>
        </p:spPr>
      </p:pic>
    </p:spTree>
    <p:extLst>
      <p:ext uri="{BB962C8B-B14F-4D97-AF65-F5344CB8AC3E}">
        <p14:creationId xmlns:p14="http://schemas.microsoft.com/office/powerpoint/2010/main" val="39404722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4" y="1095715"/>
            <a:ext cx="5723253" cy="2049620"/>
          </a:xfrm>
        </p:spPr>
        <p:txBody>
          <a:bodyPr>
            <a:normAutofit/>
          </a:bodyPr>
          <a:lstStyle/>
          <a:p>
            <a:r>
              <a:rPr lang="en-US" sz="6000"/>
              <a:t>IUCN RED LIST </a:t>
            </a:r>
          </a:p>
        </p:txBody>
      </p:sp>
      <p:cxnSp>
        <p:nvCxnSpPr>
          <p:cNvPr id="13" name="Straight Connector 12">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24"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71745" y="2459270"/>
            <a:ext cx="5694225" cy="3105978"/>
          </a:xfrm>
        </p:spPr>
        <p:txBody>
          <a:bodyPr>
            <a:normAutofit/>
          </a:bodyPr>
          <a:lstStyle/>
          <a:p>
            <a:pPr lvl="0">
              <a:lnSpc>
                <a:spcPct val="120000"/>
              </a:lnSpc>
            </a:pPr>
            <a:r>
              <a:rPr lang="en-US" sz="1500" dirty="0"/>
              <a:t>Established in 1964, The International Union for Conservation of Nature’s Red List of Threatened Species has evolved to become the world’s most comprehensive information source on the global conservation status of animal, fungi and plant species.The IUCN Red List is a critical indicator of the health of the world’s biodiversity. Far more than a list of species and their status, it is a powerful tool to inform and catalyze action for biodiversity conservation and policy change, critical to protecting the natural resources we need to survive. </a:t>
            </a:r>
          </a:p>
        </p:txBody>
      </p:sp>
      <p:pic>
        <p:nvPicPr>
          <p:cNvPr id="8" name="Graphic 7" descr="Seal">
            <a:extLst>
              <a:ext uri="{FF2B5EF4-FFF2-40B4-BE49-F238E27FC236}">
                <a16:creationId xmlns:a16="http://schemas.microsoft.com/office/drawing/2014/main" id="{01D6074D-47BE-737C-764E-9DDD9A05A9D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37714" y="1637339"/>
            <a:ext cx="3583321" cy="3583321"/>
          </a:xfrm>
          <a:prstGeom prst="rect">
            <a:avLst/>
          </a:prstGeom>
        </p:spPr>
      </p:pic>
    </p:spTree>
    <p:extLst>
      <p:ext uri="{BB962C8B-B14F-4D97-AF65-F5344CB8AC3E}">
        <p14:creationId xmlns:p14="http://schemas.microsoft.com/office/powerpoint/2010/main" val="13965107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6000"/>
              <a:t>IUCN RED LIST </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r>
              <a:rPr lang="en-US" dirty="0"/>
              <a:t>It provides information about range, population size, habitat and ecology, use and/or trade, threats, and conservation actions that will help inform necessary conservation decisions</a:t>
            </a:r>
          </a:p>
          <a:p>
            <a:pPr lvl="0"/>
            <a:r>
              <a:rPr lang="en-US" dirty="0"/>
              <a:t>Example : Marsh Deer, Hog Deer, Wandering Albatross.</a:t>
            </a:r>
          </a:p>
        </p:txBody>
      </p:sp>
      <p:pic>
        <p:nvPicPr>
          <p:cNvPr id="6" name="Picture 5" descr="Two deer rutting">
            <a:extLst>
              <a:ext uri="{FF2B5EF4-FFF2-40B4-BE49-F238E27FC236}">
                <a16:creationId xmlns:a16="http://schemas.microsoft.com/office/drawing/2014/main" id="{3E21A397-280B-4C9A-5DEF-8AFC5C1684F6}"/>
              </a:ext>
            </a:extLst>
          </p:cNvPr>
          <p:cNvPicPr>
            <a:picLocks noChangeAspect="1"/>
          </p:cNvPicPr>
          <p:nvPr/>
        </p:nvPicPr>
        <p:blipFill rotWithShape="1">
          <a:blip r:embed="rId2"/>
          <a:srcRect l="22186" r="42216" b="4"/>
          <a:stretch/>
        </p:blipFill>
        <p:spPr>
          <a:xfrm>
            <a:off x="8534400" y="10"/>
            <a:ext cx="3657601" cy="6857990"/>
          </a:xfrm>
          <a:prstGeom prst="rect">
            <a:avLst/>
          </a:prstGeom>
        </p:spPr>
      </p:pic>
    </p:spTree>
    <p:extLst>
      <p:ext uri="{BB962C8B-B14F-4D97-AF65-F5344CB8AC3E}">
        <p14:creationId xmlns:p14="http://schemas.microsoft.com/office/powerpoint/2010/main" val="22073138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95903-3FE5-6AFB-A06B-490592A6B3F5}"/>
              </a:ext>
            </a:extLst>
          </p:cNvPr>
          <p:cNvSpPr>
            <a:spLocks noGrp="1"/>
          </p:cNvSpPr>
          <p:nvPr>
            <p:ph type="title"/>
          </p:nvPr>
        </p:nvSpPr>
        <p:spPr/>
        <p:txBody>
          <a:bodyPr/>
          <a:lstStyle/>
          <a:p>
            <a:r>
              <a:rPr lang="en-IN" dirty="0"/>
              <a:t>REFERENCE </a:t>
            </a:r>
            <a:endParaRPr lang="en-US" dirty="0"/>
          </a:p>
        </p:txBody>
      </p:sp>
      <p:sp>
        <p:nvSpPr>
          <p:cNvPr id="3" name="Content Placeholder 2">
            <a:extLst>
              <a:ext uri="{FF2B5EF4-FFF2-40B4-BE49-F238E27FC236}">
                <a16:creationId xmlns:a16="http://schemas.microsoft.com/office/drawing/2014/main" id="{E70CCC26-AE17-4BAD-0F52-76106F5396E8}"/>
              </a:ext>
            </a:extLst>
          </p:cNvPr>
          <p:cNvSpPr>
            <a:spLocks noGrp="1"/>
          </p:cNvSpPr>
          <p:nvPr>
            <p:ph idx="1"/>
          </p:nvPr>
        </p:nvSpPr>
        <p:spPr/>
        <p:txBody>
          <a:bodyPr/>
          <a:lstStyle/>
          <a:p>
            <a:pPr marL="0" indent="0">
              <a:buNone/>
            </a:pPr>
            <a:r>
              <a:rPr lang="en-IN" dirty="0"/>
              <a:t>  </a:t>
            </a:r>
          </a:p>
          <a:p>
            <a:pPr marL="0" indent="0">
              <a:buNone/>
            </a:pPr>
            <a:r>
              <a:rPr lang="en-IN" dirty="0"/>
              <a:t>  - Endangered species </a:t>
            </a:r>
          </a:p>
          <a:p>
            <a:pPr marL="0" indent="0">
              <a:buNone/>
            </a:pPr>
            <a:r>
              <a:rPr lang="en-IN" dirty="0"/>
              <a:t>  -  Red Data Book : </a:t>
            </a:r>
            <a:r>
              <a:rPr lang="en-US" b="0" i="1" dirty="0">
                <a:solidFill>
                  <a:srgbClr val="05103E"/>
                </a:solidFill>
                <a:effectLst/>
                <a:latin typeface="Times New Roman" panose="02020603050405020304" pitchFamily="18" charset="0"/>
              </a:rPr>
              <a:t>What are red data book? Definition, Types and Importance - biology | AESL</a:t>
            </a:r>
            <a:r>
              <a:rPr lang="en-US" b="0" i="0" dirty="0">
                <a:solidFill>
                  <a:srgbClr val="05103E"/>
                </a:solidFill>
                <a:effectLst/>
                <a:latin typeface="Times New Roman" panose="02020603050405020304" pitchFamily="18" charset="0"/>
              </a:rPr>
              <a:t>. (</a:t>
            </a:r>
            <a:r>
              <a:rPr lang="en-US" b="0" i="0" dirty="0" err="1">
                <a:solidFill>
                  <a:srgbClr val="05103E"/>
                </a:solidFill>
                <a:effectLst/>
                <a:latin typeface="Times New Roman" panose="02020603050405020304" pitchFamily="18" charset="0"/>
              </a:rPr>
              <a:t>n.d.</a:t>
            </a:r>
            <a:r>
              <a:rPr lang="en-US" b="0" i="0" dirty="0">
                <a:solidFill>
                  <a:srgbClr val="05103E"/>
                </a:solidFill>
                <a:effectLst/>
                <a:latin typeface="Times New Roman" panose="02020603050405020304" pitchFamily="18" charset="0"/>
              </a:rPr>
              <a:t>).</a:t>
            </a:r>
            <a:endParaRPr lang="en-IN" b="0" i="0" dirty="0">
              <a:solidFill>
                <a:srgbClr val="05103E"/>
              </a:solidFill>
              <a:effectLst/>
              <a:latin typeface="Times New Roman" panose="02020603050405020304" pitchFamily="18" charset="0"/>
            </a:endParaRPr>
          </a:p>
          <a:p>
            <a:pPr marL="0" indent="0">
              <a:buNone/>
            </a:pPr>
            <a:r>
              <a:rPr lang="en-IN"/>
              <a:t>   -Why </a:t>
            </a:r>
            <a:r>
              <a:rPr lang="en-IN" dirty="0"/>
              <a:t>species become endangered  : Endangered species. (</a:t>
            </a:r>
            <a:r>
              <a:rPr lang="en-IN" dirty="0" err="1"/>
              <a:t>n.d.</a:t>
            </a:r>
            <a:r>
              <a:rPr lang="en-IN" dirty="0"/>
              <a:t>). </a:t>
            </a:r>
            <a:endParaRPr lang="en-US" dirty="0"/>
          </a:p>
        </p:txBody>
      </p:sp>
    </p:spTree>
    <p:extLst>
      <p:ext uri="{BB962C8B-B14F-4D97-AF65-F5344CB8AC3E}">
        <p14:creationId xmlns:p14="http://schemas.microsoft.com/office/powerpoint/2010/main" val="19251042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C90DE3-1296-864A-4458-3C96E53F35CC}"/>
              </a:ext>
            </a:extLst>
          </p:cNvPr>
          <p:cNvSpPr>
            <a:spLocks noGrp="1"/>
          </p:cNvSpPr>
          <p:nvPr>
            <p:ph idx="1"/>
          </p:nvPr>
        </p:nvSpPr>
        <p:spPr>
          <a:xfrm>
            <a:off x="1134618" y="1879386"/>
            <a:ext cx="9922764" cy="3838722"/>
          </a:xfrm>
        </p:spPr>
        <p:txBody>
          <a:bodyPr/>
          <a:lstStyle/>
          <a:p>
            <a:pPr marL="0" indent="0">
              <a:buNone/>
            </a:pPr>
            <a:r>
              <a:rPr lang="en-IN" dirty="0"/>
              <a:t>               </a:t>
            </a:r>
          </a:p>
          <a:p>
            <a:pPr marL="0" indent="0">
              <a:buNone/>
            </a:pPr>
            <a:endParaRPr lang="en-IN" dirty="0"/>
          </a:p>
          <a:p>
            <a:pPr marL="0" indent="0">
              <a:buNone/>
            </a:pPr>
            <a:r>
              <a:rPr lang="en-IN" dirty="0"/>
              <a:t>                                                    </a:t>
            </a:r>
            <a:r>
              <a:rPr lang="en-IN" sz="5400" b="1" dirty="0">
                <a:solidFill>
                  <a:srgbClr val="FF0000"/>
                </a:solidFill>
                <a:latin typeface="Chamberi Super Display" panose="02000000000000000000" pitchFamily="2" charset="0"/>
                <a:ea typeface="Chamberi Super Display" panose="02000000000000000000" pitchFamily="2" charset="0"/>
              </a:rPr>
              <a:t>THANK  YOU</a:t>
            </a:r>
          </a:p>
        </p:txBody>
      </p:sp>
    </p:spTree>
    <p:extLst>
      <p:ext uri="{BB962C8B-B14F-4D97-AF65-F5344CB8AC3E}">
        <p14:creationId xmlns:p14="http://schemas.microsoft.com/office/powerpoint/2010/main" val="3670598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6000"/>
              <a:t>Introduction </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lnSpc>
                <a:spcPct val="120000"/>
              </a:lnSpc>
            </a:pPr>
            <a:r>
              <a:rPr lang="en-US" sz="1500" dirty="0"/>
              <a:t>Endangered species are referred to as those species that are considered at the risk of extinction.</a:t>
            </a:r>
          </a:p>
          <a:p>
            <a:pPr lvl="0">
              <a:lnSpc>
                <a:spcPct val="120000"/>
              </a:lnSpc>
            </a:pPr>
            <a:r>
              <a:rPr lang="en-US" sz="1500" dirty="0"/>
              <a:t>Their population declined from 50 to more than 70 percent over the past 10 years.</a:t>
            </a:r>
          </a:p>
          <a:p>
            <a:pPr lvl="0">
              <a:lnSpc>
                <a:spcPct val="120000"/>
              </a:lnSpc>
            </a:pPr>
            <a:r>
              <a:rPr lang="en-US" sz="1500" dirty="0"/>
              <a:t>The Wild Life (Protection) Act, of 1972 provides a legal framework for the protection of various species of wild animals and plants, management of their habitats, regulation, and control of trade in wild animals, plants, and products made from them</a:t>
            </a:r>
          </a:p>
        </p:txBody>
      </p:sp>
      <p:pic>
        <p:nvPicPr>
          <p:cNvPr id="6" name="Picture 5" descr="Shadows of bull fighting a bear">
            <a:extLst>
              <a:ext uri="{FF2B5EF4-FFF2-40B4-BE49-F238E27FC236}">
                <a16:creationId xmlns:a16="http://schemas.microsoft.com/office/drawing/2014/main" id="{1CD4806F-263A-93D7-E97A-4EA7FD5DFF8A}"/>
              </a:ext>
            </a:extLst>
          </p:cNvPr>
          <p:cNvPicPr>
            <a:picLocks noChangeAspect="1"/>
          </p:cNvPicPr>
          <p:nvPr/>
        </p:nvPicPr>
        <p:blipFill rotWithShape="1">
          <a:blip r:embed="rId2"/>
          <a:srcRect l="34613" r="29838" b="-3"/>
          <a:stretch/>
        </p:blipFill>
        <p:spPr>
          <a:xfrm>
            <a:off x="8534400" y="10"/>
            <a:ext cx="3657601" cy="6857990"/>
          </a:xfrm>
          <a:prstGeom prst="rect">
            <a:avLst/>
          </a:prstGeom>
        </p:spPr>
      </p:pic>
    </p:spTree>
    <p:extLst>
      <p:ext uri="{BB962C8B-B14F-4D97-AF65-F5344CB8AC3E}">
        <p14:creationId xmlns:p14="http://schemas.microsoft.com/office/powerpoint/2010/main" val="16313808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6000"/>
              <a:t>ENDANGERED SPECIES </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lnSpc>
                <a:spcPct val="120000"/>
              </a:lnSpc>
            </a:pPr>
            <a:r>
              <a:rPr lang="en-US" sz="1500" dirty="0"/>
              <a:t>Endangered species are referred to as those species that are considered at the risk of extinction. Their population declined from 50 to more than 70 percent over the past 10 years. Examples of endangered species include giant panda (Ailuropoda melanoleuca), lion-tailed macaque (Macaca silenus) of the Western Ghats of India, blue whale (Balaenoptera musculus), Asiatic wild ass (Equus hemionus) of Rann of Kutch, black lemur (Eulemur macaco), Siberian crane (Leucogeranus leucogeranus) of the Ghana National Park.</a:t>
            </a:r>
          </a:p>
        </p:txBody>
      </p:sp>
      <p:pic>
        <p:nvPicPr>
          <p:cNvPr id="6" name="Picture 5" descr="Majestic lion in golden grass">
            <a:extLst>
              <a:ext uri="{FF2B5EF4-FFF2-40B4-BE49-F238E27FC236}">
                <a16:creationId xmlns:a16="http://schemas.microsoft.com/office/drawing/2014/main" id="{E0C7572D-2AF0-242C-0F2C-8B274101632A}"/>
              </a:ext>
            </a:extLst>
          </p:cNvPr>
          <p:cNvPicPr>
            <a:picLocks noChangeAspect="1"/>
          </p:cNvPicPr>
          <p:nvPr/>
        </p:nvPicPr>
        <p:blipFill rotWithShape="1">
          <a:blip r:embed="rId2"/>
          <a:srcRect l="42177" r="22275" b="-3"/>
          <a:stretch/>
        </p:blipFill>
        <p:spPr>
          <a:xfrm>
            <a:off x="8534400" y="10"/>
            <a:ext cx="3657601" cy="6857990"/>
          </a:xfrm>
          <a:prstGeom prst="rect">
            <a:avLst/>
          </a:prstGeom>
        </p:spPr>
      </p:pic>
    </p:spTree>
    <p:extLst>
      <p:ext uri="{BB962C8B-B14F-4D97-AF65-F5344CB8AC3E}">
        <p14:creationId xmlns:p14="http://schemas.microsoft.com/office/powerpoint/2010/main" val="1145990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5674D-3144-5B4E-9500-953D86993CE8}"/>
              </a:ext>
            </a:extLst>
          </p:cNvPr>
          <p:cNvSpPr>
            <a:spLocks noGrp="1"/>
          </p:cNvSpPr>
          <p:nvPr>
            <p:ph type="title"/>
          </p:nvPr>
        </p:nvSpPr>
        <p:spPr/>
        <p:txBody>
          <a:bodyPr/>
          <a:lstStyle/>
          <a:p>
            <a:r>
              <a:rPr lang="en-IN" dirty="0"/>
              <a:t>ENDANGERED SPECIES </a:t>
            </a:r>
            <a:endParaRPr lang="en-US" dirty="0"/>
          </a:p>
        </p:txBody>
      </p:sp>
      <p:pic>
        <p:nvPicPr>
          <p:cNvPr id="4" name="Picture 4">
            <a:extLst>
              <a:ext uri="{FF2B5EF4-FFF2-40B4-BE49-F238E27FC236}">
                <a16:creationId xmlns:a16="http://schemas.microsoft.com/office/drawing/2014/main" id="{2652DE54-6C7F-099A-40C0-A0E62C1379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74272" y="2090406"/>
            <a:ext cx="8243455" cy="4547551"/>
          </a:xfrm>
        </p:spPr>
      </p:pic>
    </p:spTree>
    <p:extLst>
      <p:ext uri="{BB962C8B-B14F-4D97-AF65-F5344CB8AC3E}">
        <p14:creationId xmlns:p14="http://schemas.microsoft.com/office/powerpoint/2010/main" val="1642351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4700"/>
              <a:t>CRITICALLY ENDANGERED SPECIES </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r>
              <a:rPr lang="en-US" dirty="0"/>
              <a:t>According to the IUCN list, these species are categorised as those ones that are at a very high risk of becoming extinct in the wild. Their population declined 80 to more than 90 percent over the past 10 years. The reasons include rapid population reduction, geographic reduction, low number of adults, and low overall population size.</a:t>
            </a:r>
          </a:p>
          <a:p>
            <a:pPr lvl="0"/>
            <a:r>
              <a:rPr lang="en-US" dirty="0"/>
              <a:t>Example : Malabar Civet, Javan Rhino</a:t>
            </a:r>
          </a:p>
        </p:txBody>
      </p:sp>
      <p:pic>
        <p:nvPicPr>
          <p:cNvPr id="6" name="Picture 5" descr="Silhouettes of sandhill cranes">
            <a:extLst>
              <a:ext uri="{FF2B5EF4-FFF2-40B4-BE49-F238E27FC236}">
                <a16:creationId xmlns:a16="http://schemas.microsoft.com/office/drawing/2014/main" id="{7D923934-FC16-3116-A158-6DD93A0F6F22}"/>
              </a:ext>
            </a:extLst>
          </p:cNvPr>
          <p:cNvPicPr>
            <a:picLocks noChangeAspect="1"/>
          </p:cNvPicPr>
          <p:nvPr/>
        </p:nvPicPr>
        <p:blipFill rotWithShape="1">
          <a:blip r:embed="rId2"/>
          <a:srcRect l="36519" r="31215" b="-2"/>
          <a:stretch/>
        </p:blipFill>
        <p:spPr>
          <a:xfrm>
            <a:off x="8534400" y="10"/>
            <a:ext cx="3657601" cy="6857990"/>
          </a:xfrm>
          <a:prstGeom prst="rect">
            <a:avLst/>
          </a:prstGeom>
        </p:spPr>
      </p:pic>
    </p:spTree>
    <p:extLst>
      <p:ext uri="{BB962C8B-B14F-4D97-AF65-F5344CB8AC3E}">
        <p14:creationId xmlns:p14="http://schemas.microsoft.com/office/powerpoint/2010/main" val="3596411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0EECD-44B0-7D3B-C1D1-E1F51FC337C2}"/>
              </a:ext>
            </a:extLst>
          </p:cNvPr>
          <p:cNvSpPr>
            <a:spLocks noGrp="1"/>
          </p:cNvSpPr>
          <p:nvPr>
            <p:ph type="title"/>
          </p:nvPr>
        </p:nvSpPr>
        <p:spPr/>
        <p:txBody>
          <a:bodyPr/>
          <a:lstStyle/>
          <a:p>
            <a:r>
              <a:rPr lang="en-IN" dirty="0"/>
              <a:t>CRITICALLY ENDANGERED SPECIES </a:t>
            </a:r>
            <a:endParaRPr lang="en-US" dirty="0"/>
          </a:p>
        </p:txBody>
      </p:sp>
      <p:pic>
        <p:nvPicPr>
          <p:cNvPr id="4" name="Picture 4">
            <a:extLst>
              <a:ext uri="{FF2B5EF4-FFF2-40B4-BE49-F238E27FC236}">
                <a16:creationId xmlns:a16="http://schemas.microsoft.com/office/drawing/2014/main" id="{ED2B2D2A-C3E6-4A70-2A99-A21A3E5ACA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63034" y="2103307"/>
            <a:ext cx="7573362" cy="4216810"/>
          </a:xfrm>
        </p:spPr>
      </p:pic>
    </p:spTree>
    <p:extLst>
      <p:ext uri="{BB962C8B-B14F-4D97-AF65-F5344CB8AC3E}">
        <p14:creationId xmlns:p14="http://schemas.microsoft.com/office/powerpoint/2010/main" val="425636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6000"/>
              <a:t>IUCN</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r>
              <a:rPr lang="en-US" dirty="0"/>
              <a:t>The International Union for Conservation of Nature (IUCN) is a membership Union uniquely composed of both government and civil society organisations. By harnessing the experience, resources and reach of its more than 1,400 Member organisations and the input of some 15,000 experts, IUCN is the global authority on the status of the natural world and the measures needed to safeguard it.</a:t>
            </a:r>
          </a:p>
        </p:txBody>
      </p:sp>
      <p:pic>
        <p:nvPicPr>
          <p:cNvPr id="6" name="Picture 5" descr="Photograph of the earth">
            <a:extLst>
              <a:ext uri="{FF2B5EF4-FFF2-40B4-BE49-F238E27FC236}">
                <a16:creationId xmlns:a16="http://schemas.microsoft.com/office/drawing/2014/main" id="{B064FE25-E1BF-E528-14C9-3B949A008F35}"/>
              </a:ext>
            </a:extLst>
          </p:cNvPr>
          <p:cNvPicPr>
            <a:picLocks noChangeAspect="1"/>
          </p:cNvPicPr>
          <p:nvPr/>
        </p:nvPicPr>
        <p:blipFill rotWithShape="1">
          <a:blip r:embed="rId2"/>
          <a:srcRect l="30619" r="39380" b="-2"/>
          <a:stretch/>
        </p:blipFill>
        <p:spPr>
          <a:xfrm>
            <a:off x="8534400" y="10"/>
            <a:ext cx="3657601" cy="6857990"/>
          </a:xfrm>
          <a:prstGeom prst="rect">
            <a:avLst/>
          </a:prstGeom>
        </p:spPr>
      </p:pic>
    </p:spTree>
    <p:extLst>
      <p:ext uri="{BB962C8B-B14F-4D97-AF65-F5344CB8AC3E}">
        <p14:creationId xmlns:p14="http://schemas.microsoft.com/office/powerpoint/2010/main" val="921515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6000"/>
              <a:t>RED DATA BOOK</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lnSpc>
                <a:spcPct val="120000"/>
              </a:lnSpc>
            </a:pPr>
            <a:r>
              <a:rPr lang="en-US" sz="1500" dirty="0"/>
              <a:t>The Red Data Book is referred to as the public document that records the information about all rare and endangered species of plants, animals, and fungi existing within the boundary of a state or territory. It can be considered as a catalogue of species facing the risk of extinction. This book also contains the records of local subspecies that are native to a particular region. The Red Data Book assists us in gathering comprehensive data for research, studies, and monitoring programs involving rare and endangered animals and their ecosystems. The purpose of creating the Red Data Book is to identify and protect the species that are on the verge of extinction.</a:t>
            </a:r>
          </a:p>
        </p:txBody>
      </p:sp>
      <p:pic>
        <p:nvPicPr>
          <p:cNvPr id="6" name="Picture 5" descr="Open book">
            <a:extLst>
              <a:ext uri="{FF2B5EF4-FFF2-40B4-BE49-F238E27FC236}">
                <a16:creationId xmlns:a16="http://schemas.microsoft.com/office/drawing/2014/main" id="{C8E92C09-0540-1292-3829-A4265D4A3BF7}"/>
              </a:ext>
            </a:extLst>
          </p:cNvPr>
          <p:cNvPicPr>
            <a:picLocks noChangeAspect="1"/>
          </p:cNvPicPr>
          <p:nvPr/>
        </p:nvPicPr>
        <p:blipFill rotWithShape="1">
          <a:blip r:embed="rId2"/>
          <a:srcRect l="31185" r="33218" b="4"/>
          <a:stretch/>
        </p:blipFill>
        <p:spPr>
          <a:xfrm>
            <a:off x="8534400" y="10"/>
            <a:ext cx="3657601" cy="6857990"/>
          </a:xfrm>
          <a:prstGeom prst="rect">
            <a:avLst/>
          </a:prstGeom>
        </p:spPr>
      </p:pic>
    </p:spTree>
    <p:extLst>
      <p:ext uri="{BB962C8B-B14F-4D97-AF65-F5344CB8AC3E}">
        <p14:creationId xmlns:p14="http://schemas.microsoft.com/office/powerpoint/2010/main" val="3339252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1B1731-39D9-4145-8343-C209E1F09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91203" y="1069848"/>
            <a:ext cx="6308775" cy="2049620"/>
          </a:xfrm>
        </p:spPr>
        <p:txBody>
          <a:bodyPr>
            <a:normAutofit/>
          </a:bodyPr>
          <a:lstStyle/>
          <a:p>
            <a:r>
              <a:rPr lang="en-US" sz="5100"/>
              <a:t>COLOR CODING IN RED DATA BOOK</a:t>
            </a:r>
          </a:p>
        </p:txBody>
      </p:sp>
      <p:cxnSp>
        <p:nvCxnSpPr>
          <p:cNvPr id="12" name="Straight Connector 11">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6683"/>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p:cNvSpPr>
            <a:spLocks noGrp="1"/>
          </p:cNvSpPr>
          <p:nvPr>
            <p:ph idx="1"/>
          </p:nvPr>
        </p:nvSpPr>
        <p:spPr>
          <a:xfrm>
            <a:off x="1097280" y="3180522"/>
            <a:ext cx="6223996" cy="3105978"/>
          </a:xfrm>
        </p:spPr>
        <p:txBody>
          <a:bodyPr>
            <a:normAutofit/>
          </a:bodyPr>
          <a:lstStyle/>
          <a:p>
            <a:pPr lvl="0">
              <a:lnSpc>
                <a:spcPct val="120000"/>
              </a:lnSpc>
            </a:pPr>
            <a:r>
              <a:rPr lang="en-US" sz="1500" dirty="0"/>
              <a:t>The Red Data Book is a collection of colour-coded information sheets organised by the danger of extinction for a variety of species and subspecies. The colour coding is done in the following way:Black colour represents the species that are confirmed to be extinct.Red colour represents the endangered species.Amber colour represents those species that are considered to be vulnerable.Green colour represents all species that are out of danger. The species which were previously endangered but whose number started to recover fall under this category.</a:t>
            </a:r>
          </a:p>
        </p:txBody>
      </p:sp>
      <p:pic>
        <p:nvPicPr>
          <p:cNvPr id="6" name="Picture 5" descr="Colourful paper stripes">
            <a:extLst>
              <a:ext uri="{FF2B5EF4-FFF2-40B4-BE49-F238E27FC236}">
                <a16:creationId xmlns:a16="http://schemas.microsoft.com/office/drawing/2014/main" id="{CBB3CC3C-7ED1-DFA4-7DB5-51CC98C57C63}"/>
              </a:ext>
            </a:extLst>
          </p:cNvPr>
          <p:cNvPicPr>
            <a:picLocks noChangeAspect="1"/>
          </p:cNvPicPr>
          <p:nvPr/>
        </p:nvPicPr>
        <p:blipFill rotWithShape="1">
          <a:blip r:embed="rId2"/>
          <a:srcRect l="21895" r="42557" b="-3"/>
          <a:stretch/>
        </p:blipFill>
        <p:spPr>
          <a:xfrm>
            <a:off x="8534400" y="10"/>
            <a:ext cx="3657601" cy="6857990"/>
          </a:xfrm>
          <a:prstGeom prst="rect">
            <a:avLst/>
          </a:prstGeom>
        </p:spPr>
      </p:pic>
    </p:spTree>
    <p:extLst>
      <p:ext uri="{BB962C8B-B14F-4D97-AF65-F5344CB8AC3E}">
        <p14:creationId xmlns:p14="http://schemas.microsoft.com/office/powerpoint/2010/main" val="1904037583"/>
      </p:ext>
    </p:extLst>
  </p:cSld>
  <p:clrMapOvr>
    <a:masterClrMapping/>
  </p:clrMapOvr>
</p:sld>
</file>

<file path=ppt/theme/theme1.xml><?xml version="1.0" encoding="utf-8"?>
<a:theme xmlns:a="http://schemas.openxmlformats.org/drawingml/2006/main" name="BjornVTI">
  <a:themeElements>
    <a:clrScheme name="AnalogousFromDarkSeedLeftStep">
      <a:dk1>
        <a:srgbClr val="000000"/>
      </a:dk1>
      <a:lt1>
        <a:srgbClr val="FFFFFF"/>
      </a:lt1>
      <a:dk2>
        <a:srgbClr val="283B21"/>
      </a:dk2>
      <a:lt2>
        <a:srgbClr val="E8E2E2"/>
      </a:lt2>
      <a:accent1>
        <a:srgbClr val="45AFAE"/>
      </a:accent1>
      <a:accent2>
        <a:srgbClr val="3BB17F"/>
      </a:accent2>
      <a:accent3>
        <a:srgbClr val="48B75A"/>
      </a:accent3>
      <a:accent4>
        <a:srgbClr val="59B13B"/>
      </a:accent4>
      <a:accent5>
        <a:srgbClr val="8AAC44"/>
      </a:accent5>
      <a:accent6>
        <a:srgbClr val="ADA339"/>
      </a:accent6>
      <a:hlink>
        <a:srgbClr val="5F8D2F"/>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jornVTI" id="{D01443FD-65CF-4AEF-9B9D-4466C96F9785}" vid="{36EF4262-385E-40E6-B073-FB18FD98BF4C}"/>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BjornVTI</vt:lpstr>
      <vt:lpstr>CRITICALLY ENDANGERED AND ENDANGERED SPECIES </vt:lpstr>
      <vt:lpstr>Introduction </vt:lpstr>
      <vt:lpstr>ENDANGERED SPECIES </vt:lpstr>
      <vt:lpstr>ENDANGERED SPECIES </vt:lpstr>
      <vt:lpstr>CRITICALLY ENDANGERED SPECIES </vt:lpstr>
      <vt:lpstr>CRITICALLY ENDANGERED SPECIES </vt:lpstr>
      <vt:lpstr>IUCN</vt:lpstr>
      <vt:lpstr>RED DATA BOOK</vt:lpstr>
      <vt:lpstr>COLOR CODING IN RED DATA BOOK</vt:lpstr>
      <vt:lpstr>COLOR CODING IN RED DATA BOOK</vt:lpstr>
      <vt:lpstr>WHY SPECIES BECOMING ENDANGERED?</vt:lpstr>
      <vt:lpstr>WHY SPECIES BECOMING ENDANGERED?</vt:lpstr>
      <vt:lpstr>IUCN RED LIST </vt:lpstr>
      <vt:lpstr>IUCN RED LIST </vt:lpstr>
      <vt:lpstr>REFERENCE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CRITICALLY ENDANGERED AND ENDANGERED SPECIES </dc:title>
  <dc:creator>917736675498</dc:creator>
  <cp:lastModifiedBy>IT'S ME CRYPT</cp:lastModifiedBy>
  <cp:revision>3</cp:revision>
  <dcterms:created xsi:type="dcterms:W3CDTF">2023-09-18T15:45:42Z</dcterms:created>
  <dcterms:modified xsi:type="dcterms:W3CDTF">2023-09-19T08:49:43Z</dcterms:modified>
</cp:coreProperties>
</file>

<file path=docProps/thumbnail.jpeg>
</file>